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1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docs.google.com/forms/d/18R6gPtwMaD0fPBVI_q6-rqbvmKNYbJa5cVWmKNOOQ54/viewfo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Shelving Books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Ms. Ellis</a:t>
            </a:r>
            <a:r>
              <a:rPr lang="en" dirty="0" smtClean="0"/>
              <a:t>, </a:t>
            </a:r>
            <a:r>
              <a:rPr lang="en" dirty="0"/>
              <a:t>Teacher Librarian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Fiction is put in this order: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Author’s last name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Author’s first name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Title of the work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So...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/>
              <a:t>If two books have the same author’s </a:t>
            </a:r>
            <a:r>
              <a:rPr lang="en" sz="2800">
                <a:solidFill>
                  <a:srgbClr val="FF0000"/>
                </a:solidFill>
              </a:rPr>
              <a:t>last name</a:t>
            </a:r>
            <a:r>
              <a:rPr lang="en" sz="2800"/>
              <a:t>, then you look at the author’s </a:t>
            </a:r>
            <a:r>
              <a:rPr lang="en" sz="2800">
                <a:solidFill>
                  <a:srgbClr val="FF0000"/>
                </a:solidFill>
              </a:rPr>
              <a:t>first name</a:t>
            </a:r>
            <a:r>
              <a:rPr lang="en" sz="2800"/>
              <a:t>.</a:t>
            </a:r>
          </a:p>
          <a:p>
            <a:pPr marL="457200" lvl="0" indent="-406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/>
              <a:t>If two books have the same author’s </a:t>
            </a:r>
            <a:r>
              <a:rPr lang="en" sz="2800">
                <a:solidFill>
                  <a:srgbClr val="FFFF00"/>
                </a:solidFill>
              </a:rPr>
              <a:t>last name</a:t>
            </a:r>
            <a:r>
              <a:rPr lang="en" sz="2800"/>
              <a:t> AND </a:t>
            </a:r>
            <a:r>
              <a:rPr lang="en" sz="2800">
                <a:solidFill>
                  <a:srgbClr val="FFFF00"/>
                </a:solidFill>
              </a:rPr>
              <a:t>first name</a:t>
            </a:r>
            <a:r>
              <a:rPr lang="en" sz="2800"/>
              <a:t>, then you look at the </a:t>
            </a:r>
            <a:r>
              <a:rPr lang="en" sz="2800">
                <a:solidFill>
                  <a:srgbClr val="FFFF00"/>
                </a:solidFill>
              </a:rPr>
              <a:t>title</a:t>
            </a:r>
            <a:r>
              <a:rPr lang="en" sz="2800"/>
              <a:t>.</a:t>
            </a:r>
          </a:p>
          <a:p>
            <a:pPr marL="457200" lvl="0" indent="-4064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/>
              <a:t>If two books are the same author’s </a:t>
            </a:r>
            <a:r>
              <a:rPr lang="en" sz="2800">
                <a:solidFill>
                  <a:srgbClr val="00FF00"/>
                </a:solidFill>
              </a:rPr>
              <a:t>last name</a:t>
            </a:r>
            <a:r>
              <a:rPr lang="en" sz="2800"/>
              <a:t>, </a:t>
            </a:r>
            <a:r>
              <a:rPr lang="en" sz="2800">
                <a:solidFill>
                  <a:srgbClr val="00FF00"/>
                </a:solidFill>
              </a:rPr>
              <a:t>first name</a:t>
            </a:r>
            <a:r>
              <a:rPr lang="en" sz="2800"/>
              <a:t>, and </a:t>
            </a:r>
            <a:r>
              <a:rPr lang="en" sz="2800">
                <a:solidFill>
                  <a:srgbClr val="00FF00"/>
                </a:solidFill>
              </a:rPr>
              <a:t>title</a:t>
            </a:r>
            <a:r>
              <a:rPr lang="en" sz="2800"/>
              <a:t>, then it’s essentially the same book.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So...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Hunger Games by Suzanne Collins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Catching Fire by Suzanne Collins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Mockingjay by Suzanne Collins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Fattening Hut by Pat Collins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would be in this order...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So...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Hunger Games by Suzanne Collins </a:t>
            </a:r>
            <a:r>
              <a:rPr lang="en">
                <a:solidFill>
                  <a:srgbClr val="FF0000"/>
                </a:solidFill>
              </a:rPr>
              <a:t>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Catching Fire by Suzanne Collins </a:t>
            </a:r>
            <a:r>
              <a:rPr lang="en">
                <a:solidFill>
                  <a:srgbClr val="FF0000"/>
                </a:solidFill>
              </a:rPr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Mockingjay by Suzanne Collins </a:t>
            </a:r>
            <a:r>
              <a:rPr lang="en">
                <a:solidFill>
                  <a:srgbClr val="FF0000"/>
                </a:solidFill>
              </a:rPr>
              <a:t>4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Fattening Hut by Pat Collins </a:t>
            </a:r>
            <a:r>
              <a:rPr lang="en">
                <a:solidFill>
                  <a:srgbClr val="FF0000"/>
                </a:solidFill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because...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So...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Hunger Games by </a:t>
            </a:r>
            <a:r>
              <a:rPr lang="en" u="sng">
                <a:solidFill>
                  <a:srgbClr val="FFFF00"/>
                </a:solidFill>
              </a:rPr>
              <a:t>S</a:t>
            </a:r>
            <a:r>
              <a:rPr lang="en"/>
              <a:t>uzanne </a:t>
            </a:r>
            <a:r>
              <a:rPr lang="en">
                <a:solidFill>
                  <a:srgbClr val="FFFF00"/>
                </a:solidFill>
              </a:rPr>
              <a:t>Collins</a:t>
            </a:r>
            <a:r>
              <a:rPr lang="en"/>
              <a:t> Catching Fire by </a:t>
            </a:r>
            <a:r>
              <a:rPr lang="en" u="sng">
                <a:solidFill>
                  <a:srgbClr val="FFFF00"/>
                </a:solidFill>
              </a:rPr>
              <a:t>S</a:t>
            </a:r>
            <a:r>
              <a:rPr lang="en"/>
              <a:t>uzanne </a:t>
            </a:r>
            <a:r>
              <a:rPr lang="en">
                <a:solidFill>
                  <a:srgbClr val="FFFF00"/>
                </a:solidFill>
              </a:rPr>
              <a:t>Collins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Mockingjay by </a:t>
            </a:r>
            <a:r>
              <a:rPr lang="en" u="sng">
                <a:solidFill>
                  <a:srgbClr val="FFFF00"/>
                </a:solidFill>
              </a:rPr>
              <a:t>S</a:t>
            </a:r>
            <a:r>
              <a:rPr lang="en"/>
              <a:t>uzanne </a:t>
            </a:r>
            <a:r>
              <a:rPr lang="en">
                <a:solidFill>
                  <a:srgbClr val="FFFF00"/>
                </a:solidFill>
              </a:rPr>
              <a:t>Collins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Fattening Hut by </a:t>
            </a:r>
            <a:r>
              <a:rPr lang="en" u="sng">
                <a:solidFill>
                  <a:srgbClr val="FFFF00"/>
                </a:solidFill>
              </a:rPr>
              <a:t>P</a:t>
            </a:r>
            <a:r>
              <a:rPr lang="en"/>
              <a:t>at </a:t>
            </a:r>
            <a:r>
              <a:rPr lang="en">
                <a:solidFill>
                  <a:srgbClr val="FFFF00"/>
                </a:solidFill>
              </a:rPr>
              <a:t>Collins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they both have the same last name, so then you look at the first name.  Pat is before Suzanne.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So...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lang="en" u="sng">
                <a:solidFill>
                  <a:srgbClr val="FFFF00"/>
                </a:solidFill>
              </a:rPr>
              <a:t>H</a:t>
            </a:r>
            <a:r>
              <a:rPr lang="en"/>
              <a:t>unger Games by Suzanne Collins </a:t>
            </a:r>
            <a:r>
              <a:rPr lang="en">
                <a:solidFill>
                  <a:srgbClr val="FF0000"/>
                </a:solidFill>
              </a:rPr>
              <a:t>3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00"/>
                </a:solidFill>
              </a:rPr>
              <a:t>C</a:t>
            </a:r>
            <a:r>
              <a:rPr lang="en"/>
              <a:t>atching Fire by Suzanne Collins </a:t>
            </a:r>
            <a:r>
              <a:rPr lang="en">
                <a:solidFill>
                  <a:srgbClr val="FF0000"/>
                </a:solidFill>
              </a:rPr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00"/>
                </a:solidFill>
              </a:rPr>
              <a:t>M</a:t>
            </a:r>
            <a:r>
              <a:rPr lang="en"/>
              <a:t>ockingjay by Suzanne Collins </a:t>
            </a:r>
            <a:r>
              <a:rPr lang="en">
                <a:solidFill>
                  <a:srgbClr val="FF0000"/>
                </a:solidFill>
              </a:rPr>
              <a:t>4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then for the rest of them, since the author has the same first and last name, then you look at the title of the work (ignoring “a”, “an”, and “the”)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cxnSp>
        <p:nvCxnSpPr>
          <p:cNvPr id="126" name="Shape 126"/>
          <p:cNvCxnSpPr/>
          <p:nvPr/>
        </p:nvCxnSpPr>
        <p:spPr>
          <a:xfrm>
            <a:off x="534225" y="1344450"/>
            <a:ext cx="525299" cy="498599"/>
          </a:xfrm>
          <a:prstGeom prst="straightConnector1">
            <a:avLst/>
          </a:prstGeom>
          <a:noFill/>
          <a:ln w="19050" cap="flat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/>
          <p:nvPr/>
        </p:nvCxnSpPr>
        <p:spPr>
          <a:xfrm flipH="1">
            <a:off x="587724" y="1326625"/>
            <a:ext cx="489600" cy="498599"/>
          </a:xfrm>
          <a:prstGeom prst="straightConnector1">
            <a:avLst/>
          </a:prstGeom>
          <a:noFill/>
          <a:ln w="19050" cap="flat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Hunger Games by Suzanne Collins </a:t>
            </a:r>
            <a:r>
              <a:rPr lang="en">
                <a:solidFill>
                  <a:srgbClr val="FF0000"/>
                </a:solidFill>
              </a:rPr>
              <a:t>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Catching Fire by Suzanne Collins </a:t>
            </a:r>
            <a:r>
              <a:rPr lang="en">
                <a:solidFill>
                  <a:srgbClr val="FF0000"/>
                </a:solidFill>
              </a:rPr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Mockingjay by Suzanne Collins </a:t>
            </a:r>
            <a:r>
              <a:rPr lang="en">
                <a:solidFill>
                  <a:srgbClr val="FF0000"/>
                </a:solidFill>
              </a:rPr>
              <a:t>4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Fattening Hut by Pat Collins </a:t>
            </a:r>
            <a:r>
              <a:rPr lang="en">
                <a:solidFill>
                  <a:srgbClr val="FF0000"/>
                </a:solidFill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Get it?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nonfiction organized?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1500" y="1200150"/>
            <a:ext cx="2743198" cy="367665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/>
              <a:t>Numerically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/>
              <a:t>A man named Melvil Dewey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took all of human knowledge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organized it into 10 classifications: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000s, 100s, 200s, 300s, 400s, 500s,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600s, 700s, 800s, and 900s.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/>
              <a:t>Each classification was a topic of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human knowledge.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209550"/>
            <a:ext cx="8229600" cy="462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000s - General Knowledge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100s - Philosophy and Psychology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200s - Religion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300s - Social Sciences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400s - Languages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500s - Science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600s - Technology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700s - Arts and Recreation (including Sports)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800s - Literature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900s - History and Geography</a:t>
            </a:r>
          </a:p>
          <a:p>
            <a:pPr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How the Dewey Decimal System Works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more numbers you add in the more specific the topic of human knowledge gets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For example: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9</a:t>
            </a:r>
            <a:r>
              <a:rPr lang="en"/>
              <a:t>00.00* is History &amp; Geography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97</a:t>
            </a:r>
            <a:r>
              <a:rPr lang="en"/>
              <a:t>0.00* is History of North America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973</a:t>
            </a:r>
            <a:r>
              <a:rPr lang="en">
                <a:solidFill>
                  <a:srgbClr val="FFFFFF"/>
                </a:solidFill>
              </a:rPr>
              <a:t>.00*</a:t>
            </a:r>
            <a:r>
              <a:rPr lang="en"/>
              <a:t> is History of the United States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973.9</a:t>
            </a:r>
            <a:r>
              <a:rPr lang="en">
                <a:solidFill>
                  <a:srgbClr val="FFFFFF"/>
                </a:solidFill>
              </a:rPr>
              <a:t>0*</a:t>
            </a:r>
            <a:r>
              <a:rPr lang="en"/>
              <a:t> is U.S. History after 1900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973.93</a:t>
            </a:r>
            <a:r>
              <a:rPr lang="en"/>
              <a:t> is U.S. History from 2001 - Present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/>
              <a:t>*You don’t normally end a Dewey Decimal number with a zero after the decimal point.  973.90 is the same as 973.9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How is a school library organized?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Everything in the library is organized into one of two categories: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Arial"/>
              <a:buChar char="○"/>
            </a:pPr>
            <a:r>
              <a:rPr lang="en" dirty="0"/>
              <a:t>Fiction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Arial"/>
              <a:buChar char="○"/>
            </a:pPr>
            <a:r>
              <a:rPr lang="en" dirty="0"/>
              <a:t>Nonfiction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Fiction is anything that is made up, make believe, </a:t>
            </a:r>
            <a:r>
              <a:rPr lang="en-US" dirty="0" smtClean="0"/>
              <a:t>and </a:t>
            </a:r>
            <a:r>
              <a:rPr lang="en" dirty="0" smtClean="0"/>
              <a:t>not </a:t>
            </a:r>
            <a:r>
              <a:rPr lang="en" dirty="0"/>
              <a:t>real.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Nonfiction is anything that is real, true</a:t>
            </a:r>
            <a:r>
              <a:rPr lang="en" dirty="0" smtClean="0"/>
              <a:t>,</a:t>
            </a:r>
            <a:r>
              <a:rPr lang="en-US" dirty="0" smtClean="0"/>
              <a:t> and</a:t>
            </a:r>
            <a:r>
              <a:rPr lang="en" dirty="0" smtClean="0"/>
              <a:t> </a:t>
            </a:r>
            <a:r>
              <a:rPr lang="en" dirty="0"/>
              <a:t>not made up.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Putting the Numbers in Order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Generally speaking, when putting numbers with decimal points in order, you ignore all the numbers that are the same from left to right: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Example: 973.95 and 973.93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Putting the Numbers in Order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Generally speaking, when putting numbers with decimal points in order, you ignore all the numbers that are the same from left to right: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Example: 973.9</a:t>
            </a:r>
            <a:r>
              <a:rPr lang="en" u="sng">
                <a:solidFill>
                  <a:srgbClr val="FFFF00"/>
                </a:solidFill>
              </a:rPr>
              <a:t>5</a:t>
            </a:r>
            <a:r>
              <a:rPr lang="en"/>
              <a:t> and 973.9</a:t>
            </a:r>
            <a:r>
              <a:rPr lang="en" u="sng">
                <a:solidFill>
                  <a:srgbClr val="FFFF00"/>
                </a:solidFill>
              </a:rPr>
              <a:t>3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You just look at the 5 and the 3.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Since 3 is lower than 5.  973.93 is before 973.95 on the shelf.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2780625" y="2923225"/>
            <a:ext cx="730799" cy="90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5" name="Shape 165"/>
          <p:cNvCxnSpPr/>
          <p:nvPr/>
        </p:nvCxnSpPr>
        <p:spPr>
          <a:xfrm>
            <a:off x="4384850" y="2923225"/>
            <a:ext cx="704099" cy="177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try another one...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286.05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286.51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try another one...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286.</a:t>
            </a:r>
            <a:r>
              <a:rPr lang="en" u="sng">
                <a:solidFill>
                  <a:srgbClr val="FFFF00"/>
                </a:solidFill>
              </a:rPr>
              <a:t>05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286.</a:t>
            </a:r>
            <a:r>
              <a:rPr lang="en" u="sng">
                <a:solidFill>
                  <a:srgbClr val="FFFF00"/>
                </a:solidFill>
              </a:rPr>
              <a:t>51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Ignoring the first 3 numbers that are the same, you have 5 and 51 left.  Since 5 is lower than 51, 286.05 is before 286.51 on the shelf.</a:t>
            </a:r>
          </a:p>
        </p:txBody>
      </p:sp>
      <p:cxnSp>
        <p:nvCxnSpPr>
          <p:cNvPr id="178" name="Shape 178"/>
          <p:cNvCxnSpPr/>
          <p:nvPr/>
        </p:nvCxnSpPr>
        <p:spPr>
          <a:xfrm>
            <a:off x="543650" y="1630950"/>
            <a:ext cx="677399" cy="90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9" name="Shape 179"/>
          <p:cNvCxnSpPr/>
          <p:nvPr/>
        </p:nvCxnSpPr>
        <p:spPr>
          <a:xfrm>
            <a:off x="552550" y="2121125"/>
            <a:ext cx="588299" cy="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One last one...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478.01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478.1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last one...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478.01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478.1</a:t>
            </a:r>
            <a:r>
              <a:rPr lang="en">
                <a:solidFill>
                  <a:srgbClr val="FFFF00"/>
                </a:solidFill>
              </a:rPr>
              <a:t>0</a:t>
            </a:r>
            <a:r>
              <a:rPr lang="en">
                <a:solidFill>
                  <a:srgbClr val="FFFFFF"/>
                </a:solidFill>
              </a:rPr>
              <a:t> (adding a zero at the end doesn’t change the number)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last one...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478.</a:t>
            </a:r>
            <a:r>
              <a:rPr lang="en" u="sng">
                <a:solidFill>
                  <a:srgbClr val="FFFF00"/>
                </a:solidFill>
              </a:rPr>
              <a:t>01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478.</a:t>
            </a:r>
            <a:r>
              <a:rPr lang="en" u="sng">
                <a:solidFill>
                  <a:srgbClr val="FFFF00"/>
                </a:solidFill>
              </a:rPr>
              <a:t>10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After ignoring the first three numbers that are the same, you have 1 and 10 left.  Since 1 is lower than 10, 478.01 is before 478.10 on the shelf.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543650" y="1622025"/>
            <a:ext cx="597000" cy="90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9" name="Shape 199"/>
          <p:cNvCxnSpPr/>
          <p:nvPr/>
        </p:nvCxnSpPr>
        <p:spPr>
          <a:xfrm>
            <a:off x="543650" y="2130025"/>
            <a:ext cx="623700" cy="177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Note!!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If all of the numbers are the same, then look at the letters after the number: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/>
              <a:t>921 ROD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/>
              <a:t>921 KIN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/>
              <a:t>921 KIN is before 921 ROD on the shelf since K comes before R in the alphabet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/>
              <a:t>The letters after the number is generally the first three letters of the author’s last name (just like in fiction).  Exception: 921s are biographies.  The letters after the number are for the last name of the person the biography is about.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0055" y="0"/>
            <a:ext cx="408393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21550" y="1315650"/>
            <a:ext cx="4337699" cy="2512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Once you know the order of the books, putting on the shelf is easy.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1284450"/>
            <a:ext cx="8229600" cy="2574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Think you got it?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  <a:p>
            <a:pPr algn="ctr">
              <a:spcBef>
                <a:spcPts val="0"/>
              </a:spcBef>
              <a:buNone/>
            </a:pPr>
            <a:r>
              <a:rPr lang="en" dirty="0"/>
              <a:t>Take the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quiz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Fiction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Fiction has characters, a setting, a plot, and a conflict that is made up by an author.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Some examples of fiction titles: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Harry Potter and the Sorcerer’s Stone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Hunger Games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Twilight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Nonfiction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3000"/>
              <a:t>Nonfiction is anything that is real</a:t>
            </a:r>
          </a:p>
          <a:p>
            <a:pPr marL="914400" lvl="1" indent="-4191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3000"/>
              <a:t>Nonfiction is any library material about a real person, a real place, or a real thing.</a:t>
            </a:r>
          </a:p>
          <a:p>
            <a:pPr marL="914400" lvl="1" indent="-4191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3000"/>
              <a:t>Examples of nonfiction:</a:t>
            </a:r>
          </a:p>
          <a:p>
            <a:pPr marL="1371600" lvl="2" indent="-419100" rtl="0">
              <a:spcBef>
                <a:spcPts val="0"/>
              </a:spcBef>
              <a:buClr>
                <a:schemeClr val="lt1"/>
              </a:buClr>
              <a:buSzPct val="100000"/>
              <a:buFont typeface="Wingdings"/>
              <a:buChar char="§"/>
            </a:pPr>
            <a:r>
              <a:rPr lang="en" sz="3000"/>
              <a:t>Anything found in your school textbooks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fiction organized?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In a school library, fiction is organized: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Alphabetically by the author’s last name (if a novel)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Alphabetically by the title (if a story collection)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Fiction books will have a spine label that will say “FIC” and then three letters after it that correspond to the first three letters of the author’s last name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For example: If the author’s last name is </a:t>
            </a:r>
            <a:r>
              <a:rPr lang="en" sz="2000" dirty="0" smtClean="0"/>
              <a:t>“</a:t>
            </a:r>
            <a:r>
              <a:rPr lang="en-US" sz="2000" dirty="0" smtClean="0"/>
              <a:t>Ellis,</a:t>
            </a:r>
            <a:r>
              <a:rPr lang="en" sz="2000" dirty="0" smtClean="0"/>
              <a:t>” </a:t>
            </a:r>
            <a:r>
              <a:rPr lang="en" sz="2000" dirty="0"/>
              <a:t>then the spine label will say “FIC” and then </a:t>
            </a:r>
            <a:r>
              <a:rPr lang="en" sz="2000" dirty="0" smtClean="0"/>
              <a:t>“</a:t>
            </a:r>
            <a:r>
              <a:rPr lang="en-US" sz="2000" dirty="0" smtClean="0"/>
              <a:t>ELL</a:t>
            </a:r>
            <a:r>
              <a:rPr lang="en" sz="2000" dirty="0" smtClean="0"/>
              <a:t>”</a:t>
            </a:r>
            <a:endParaRPr lang="en" sz="2000" dirty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Fiction books may have a spine label that says “SC” and then three letters.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“SC” indicates it is a story collection and the three letters after will be the first three letters of the title of the work.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Fiction Examples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FIC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EL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SC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FIR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Fiction Examples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FIC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MIL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SC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ZOM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350550" y="1486900"/>
            <a:ext cx="9260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Fiction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350550" y="1944100"/>
            <a:ext cx="60188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Ellis</a:t>
            </a:r>
            <a:r>
              <a:rPr lang="en" dirty="0" smtClean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rgbClr val="FF0000"/>
                </a:solidFill>
              </a:rPr>
              <a:t>(the last name of the author)</a:t>
            </a:r>
          </a:p>
        </p:txBody>
      </p:sp>
      <p:cxnSp>
        <p:nvCxnSpPr>
          <p:cNvPr id="63" name="Shape 63"/>
          <p:cNvCxnSpPr>
            <a:stCxn id="61" idx="1"/>
          </p:cNvCxnSpPr>
          <p:nvPr/>
        </p:nvCxnSpPr>
        <p:spPr>
          <a:xfrm rot="10800000">
            <a:off x="1299950" y="1647249"/>
            <a:ext cx="1050600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4" name="Shape 64"/>
          <p:cNvCxnSpPr/>
          <p:nvPr/>
        </p:nvCxnSpPr>
        <p:spPr>
          <a:xfrm rot="10800000">
            <a:off x="1299950" y="2104449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5" name="Shape 65"/>
          <p:cNvCxnSpPr/>
          <p:nvPr/>
        </p:nvCxnSpPr>
        <p:spPr>
          <a:xfrm rot="10800000">
            <a:off x="1299950" y="3163224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6" name="Shape 66"/>
          <p:cNvCxnSpPr/>
          <p:nvPr/>
        </p:nvCxnSpPr>
        <p:spPr>
          <a:xfrm rot="10800000">
            <a:off x="1463325" y="3715999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7" name="Shape 67"/>
          <p:cNvSpPr txBox="1"/>
          <p:nvPr/>
        </p:nvSpPr>
        <p:spPr>
          <a:xfrm>
            <a:off x="2426750" y="3010900"/>
            <a:ext cx="14729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Story Collection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502950" y="3544300"/>
            <a:ext cx="6183900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Firebirds Rising </a:t>
            </a:r>
            <a:r>
              <a:rPr lang="en" dirty="0" smtClean="0">
                <a:solidFill>
                  <a:srgbClr val="FF0000"/>
                </a:solidFill>
              </a:rPr>
              <a:t>(the </a:t>
            </a:r>
            <a:r>
              <a:rPr lang="en" dirty="0">
                <a:solidFill>
                  <a:srgbClr val="FF0000"/>
                </a:solidFill>
              </a:rPr>
              <a:t>title of the story collection)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Fiction Examples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MIL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ZOM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350550" y="1486900"/>
            <a:ext cx="9260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Fiction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350550" y="1944100"/>
            <a:ext cx="60188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Ellis</a:t>
            </a:r>
            <a:r>
              <a:rPr lang="en" dirty="0" smtClean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rgbClr val="FF0000"/>
                </a:solidFill>
              </a:rPr>
              <a:t>(the last name of the author)</a:t>
            </a:r>
          </a:p>
        </p:txBody>
      </p:sp>
      <p:cxnSp>
        <p:nvCxnSpPr>
          <p:cNvPr id="77" name="Shape 77"/>
          <p:cNvCxnSpPr>
            <a:stCxn id="75" idx="1"/>
          </p:cNvCxnSpPr>
          <p:nvPr/>
        </p:nvCxnSpPr>
        <p:spPr>
          <a:xfrm rot="10800000">
            <a:off x="1299950" y="1647249"/>
            <a:ext cx="1050600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8" name="Shape 78"/>
          <p:cNvCxnSpPr/>
          <p:nvPr/>
        </p:nvCxnSpPr>
        <p:spPr>
          <a:xfrm rot="10800000">
            <a:off x="1299950" y="2104449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9" name="Shape 79"/>
          <p:cNvCxnSpPr/>
          <p:nvPr/>
        </p:nvCxnSpPr>
        <p:spPr>
          <a:xfrm rot="10800000">
            <a:off x="1299950" y="3163224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0" name="Shape 80"/>
          <p:cNvCxnSpPr/>
          <p:nvPr/>
        </p:nvCxnSpPr>
        <p:spPr>
          <a:xfrm rot="10800000">
            <a:off x="1463325" y="3715999"/>
            <a:ext cx="1050599" cy="177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1" name="Shape 81"/>
          <p:cNvSpPr txBox="1"/>
          <p:nvPr/>
        </p:nvSpPr>
        <p:spPr>
          <a:xfrm>
            <a:off x="2426750" y="3010900"/>
            <a:ext cx="1472999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Story Collection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502950" y="3544300"/>
            <a:ext cx="6183900" cy="35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Firebirds Rising</a:t>
            </a:r>
            <a:r>
              <a:rPr lang="en" dirty="0" smtClean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rgbClr val="FF0000"/>
                </a:solidFill>
              </a:rPr>
              <a:t>(the title of the story collection)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84925" y="4211400"/>
            <a:ext cx="8229600" cy="7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Story collections are organized by the title of the work since a collection of short stories (a story collection) may have more than one author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rgbClr val="FFFF00"/>
                </a:solidFill>
              </a:rPr>
              <a:t>Please note!!!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When alphabetizing story collections by title, ignore “a”, “an”, and “the” at the beginning of the title.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The Hunger Games would be alphabetized under “H” for “Hunger”, not “T” for “The”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There are so many titles that begin with “a”, “an”, or “the” that the A section and T section would be too big to be </a:t>
            </a:r>
            <a:r>
              <a:rPr lang="en" dirty="0" smtClean="0"/>
              <a:t>used</a:t>
            </a:r>
            <a:r>
              <a:rPr lang="en-US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Microsoft Macintosh PowerPoint</Application>
  <PresentationFormat>On-screen Show (16:9)</PresentationFormat>
  <Paragraphs>163</Paragraphs>
  <Slides>29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dark-gradient</vt:lpstr>
      <vt:lpstr>Shelving Books</vt:lpstr>
      <vt:lpstr>How is a school library organized?</vt:lpstr>
      <vt:lpstr>Fiction</vt:lpstr>
      <vt:lpstr>Nonfiction</vt:lpstr>
      <vt:lpstr>How is fiction organized?</vt:lpstr>
      <vt:lpstr>Fiction Examples</vt:lpstr>
      <vt:lpstr>Fiction Examples</vt:lpstr>
      <vt:lpstr>Fiction Examples</vt:lpstr>
      <vt:lpstr>Please note!!!</vt:lpstr>
      <vt:lpstr>Fiction is put in this order:</vt:lpstr>
      <vt:lpstr>So...</vt:lpstr>
      <vt:lpstr>So...</vt:lpstr>
      <vt:lpstr>So...</vt:lpstr>
      <vt:lpstr>So...</vt:lpstr>
      <vt:lpstr>So...</vt:lpstr>
      <vt:lpstr>Slide 16</vt:lpstr>
      <vt:lpstr>How is nonfiction organized?</vt:lpstr>
      <vt:lpstr>Slide 18</vt:lpstr>
      <vt:lpstr>How the Dewey Decimal System Works</vt:lpstr>
      <vt:lpstr>Putting the Numbers in Order</vt:lpstr>
      <vt:lpstr>Putting the Numbers in Order</vt:lpstr>
      <vt:lpstr>Let’s try another one...</vt:lpstr>
      <vt:lpstr>Let’s try another one...</vt:lpstr>
      <vt:lpstr>One last one...</vt:lpstr>
      <vt:lpstr>One last one...</vt:lpstr>
      <vt:lpstr>One last one...</vt:lpstr>
      <vt:lpstr>Note!!</vt:lpstr>
      <vt:lpstr>Once you know the order of the books, putting on the shelf is easy.</vt:lpstr>
      <vt:lpstr>Think you got it?  Take the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Shelving Books</dc:title>
  <cp:lastModifiedBy>LAUSD User</cp:lastModifiedBy>
  <cp:revision>1</cp:revision>
  <dcterms:created xsi:type="dcterms:W3CDTF">2015-01-21T18:50:18Z</dcterms:created>
  <dcterms:modified xsi:type="dcterms:W3CDTF">2015-01-21T19:07:49Z</dcterms:modified>
</cp:coreProperties>
</file>